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7" r:id="rId2"/>
    <p:sldId id="1001" r:id="rId3"/>
    <p:sldId id="1017" r:id="rId4"/>
    <p:sldId id="987" r:id="rId5"/>
    <p:sldId id="988" r:id="rId6"/>
    <p:sldId id="989" r:id="rId7"/>
    <p:sldId id="1003" r:id="rId8"/>
    <p:sldId id="1004" r:id="rId9"/>
    <p:sldId id="1005" r:id="rId10"/>
    <p:sldId id="1016" r:id="rId11"/>
    <p:sldId id="1007" r:id="rId12"/>
    <p:sldId id="1009" r:id="rId13"/>
    <p:sldId id="886" r:id="rId14"/>
    <p:sldId id="1008" r:id="rId15"/>
    <p:sldId id="1010" r:id="rId16"/>
    <p:sldId id="1011" r:id="rId17"/>
    <p:sldId id="1012" r:id="rId18"/>
    <p:sldId id="1013" r:id="rId19"/>
    <p:sldId id="1014" r:id="rId20"/>
    <p:sldId id="101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51D6"/>
    <a:srgbClr val="941100"/>
    <a:srgbClr val="D81E00"/>
    <a:srgbClr val="FF2600"/>
    <a:srgbClr val="FF7E79"/>
    <a:srgbClr val="AEAEAE"/>
    <a:srgbClr val="FF9A00"/>
    <a:srgbClr val="00AAD6"/>
    <a:srgbClr val="318EFD"/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4" autoAdjust="0"/>
    <p:restoredTop sz="95000" autoAdjust="0"/>
  </p:normalViewPr>
  <p:slideViewPr>
    <p:cSldViewPr snapToGrid="0">
      <p:cViewPr varScale="1">
        <p:scale>
          <a:sx n="95" d="100"/>
          <a:sy n="95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9AFC-504E-1C4E-B6EF-55A9A474ECB1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DBC4-577B-D840-8CA5-93F4B76C0210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5582-5046-3E42-BCC7-72ADA1A24621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9B34-1669-4741-B0AB-B90F9E524E4C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E8E5-437A-4043-8EB7-FC47F00F1EF6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7D966-F9DC-0540-930B-E1258AAFF056}" type="datetime1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B607-4871-FB40-9574-39B6CEB2812A}" type="datetime1">
              <a:rPr lang="en-US" smtClean="0"/>
              <a:t>5/22/24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A27B2-8C00-F84D-ABBA-9E279CB9D7DB}" type="datetime1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F593-57A6-2B42-9344-2115EAEE62EE}" type="datetime1">
              <a:rPr lang="en-US" smtClean="0"/>
              <a:t>5/22/24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6A29-CBA8-FC40-8655-A3A03586A58F}" type="datetime1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E55D-101C-1E42-8ADB-8C738A947EF3}" type="datetime1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266A5-900F-614B-ABA3-875DBE56748E}" type="datetime1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291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Forensic Investigation </a:t>
            </a:r>
            <a:br>
              <a:rPr lang="en-US" dirty="0"/>
            </a:br>
            <a:r>
              <a:rPr lang="en-US" dirty="0"/>
              <a:t>of </a:t>
            </a:r>
            <a:br>
              <a:rPr lang="en-US" dirty="0"/>
            </a:br>
            <a:r>
              <a:rPr lang="en-US" b="1" dirty="0" err="1"/>
              <a:t>Eufy</a:t>
            </a:r>
            <a:r>
              <a:rPr lang="en-US" b="1" dirty="0"/>
              <a:t> Video Doorbell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BF72B7-75CA-5E8F-878E-F96EF659F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1285"/>
            <a:ext cx="9144000" cy="1655762"/>
          </a:xfrm>
        </p:spPr>
        <p:txBody>
          <a:bodyPr>
            <a:normAutofit/>
          </a:bodyPr>
          <a:lstStyle/>
          <a:p>
            <a:r>
              <a:rPr lang="en-PK" sz="3200" i="1" dirty="0"/>
              <a:t>Teardown, Chip-off , and Image Acquisition</a:t>
            </a:r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2ECB24-7C45-1727-DEC5-CDDC24AE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45600" cy="1325563"/>
          </a:xfrm>
        </p:spPr>
        <p:txBody>
          <a:bodyPr/>
          <a:lstStyle/>
          <a:p>
            <a:pPr algn="ctr"/>
            <a:r>
              <a:rPr lang="en-PK" dirty="0"/>
              <a:t>eMMC Chip Specification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D6CAA-D33A-9067-0D43-52AF205F6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31600" cy="4351338"/>
          </a:xfrm>
        </p:spPr>
        <p:txBody>
          <a:bodyPr/>
          <a:lstStyle/>
          <a:p>
            <a:r>
              <a:rPr lang="en-PK" dirty="0"/>
              <a:t>Conduct a web search for the string ‘SDINBD64‘ engraved on eMMC</a:t>
            </a:r>
          </a:p>
          <a:p>
            <a:endParaRPr lang="en-PK" dirty="0"/>
          </a:p>
          <a:p>
            <a:pPr lvl="1"/>
            <a:r>
              <a:rPr lang="en-PK" dirty="0"/>
              <a:t>Type:		NAND Flash</a:t>
            </a:r>
          </a:p>
          <a:p>
            <a:pPr lvl="1"/>
            <a:endParaRPr lang="en-PK" dirty="0"/>
          </a:p>
          <a:p>
            <a:pPr lvl="1"/>
            <a:r>
              <a:rPr lang="en-PK" dirty="0"/>
              <a:t>Capacity:		16 GB</a:t>
            </a:r>
          </a:p>
          <a:p>
            <a:pPr lvl="1"/>
            <a:endParaRPr lang="en-PK" dirty="0"/>
          </a:p>
          <a:p>
            <a:pPr lvl="1"/>
            <a:r>
              <a:rPr lang="en-PK" dirty="0"/>
              <a:t>Package:		BGA 153</a:t>
            </a:r>
          </a:p>
          <a:p>
            <a:pPr lvl="1"/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2B3FC-8A25-360D-FB8A-0C0061A9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800" y="365125"/>
            <a:ext cx="2070000" cy="1800443"/>
          </a:xfrm>
          <a:prstGeom prst="rect">
            <a:avLst/>
          </a:prstGeom>
        </p:spPr>
      </p:pic>
      <p:pic>
        <p:nvPicPr>
          <p:cNvPr id="8" name="Content Placeholder 5" descr="A close-up of a flash drive&#10;&#10;Description automatically generated">
            <a:extLst>
              <a:ext uri="{FF2B5EF4-FFF2-40B4-BE49-F238E27FC236}">
                <a16:creationId xmlns:a16="http://schemas.microsoft.com/office/drawing/2014/main" id="{FC512B4F-7ECA-F522-F600-25CB9101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2" b="7987"/>
          <a:stretch/>
        </p:blipFill>
        <p:spPr>
          <a:xfrm>
            <a:off x="8979600" y="3527565"/>
            <a:ext cx="2678400" cy="2649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0A19BB-FCF9-0C60-3422-48D9916237B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318800" y="2165568"/>
            <a:ext cx="0" cy="13619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1DBF5F-006F-E544-83A9-82C51C2D76D6}"/>
              </a:ext>
            </a:extLst>
          </p:cNvPr>
          <p:cNvSpPr txBox="1"/>
          <p:nvPr/>
        </p:nvSpPr>
        <p:spPr>
          <a:xfrm>
            <a:off x="10318800" y="2716306"/>
            <a:ext cx="155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Web search</a:t>
            </a:r>
          </a:p>
        </p:txBody>
      </p:sp>
    </p:spTree>
    <p:extLst>
      <p:ext uri="{BB962C8B-B14F-4D97-AF65-F5344CB8AC3E}">
        <p14:creationId xmlns:p14="http://schemas.microsoft.com/office/powerpoint/2010/main" val="47146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6252-B1C7-13E3-87E0-E8CEF042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Teardown Complete</a:t>
            </a:r>
          </a:p>
        </p:txBody>
      </p:sp>
      <p:pic>
        <p:nvPicPr>
          <p:cNvPr id="8" name="Content Placeholder 7" descr="A white electronic device with parts on a blue surface&#10;&#10;Description automatically generated">
            <a:extLst>
              <a:ext uri="{FF2B5EF4-FFF2-40B4-BE49-F238E27FC236}">
                <a16:creationId xmlns:a16="http://schemas.microsoft.com/office/drawing/2014/main" id="{EAAD0BB2-5B7D-BC89-532C-E3761B6016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00" y="1690688"/>
            <a:ext cx="6721200" cy="5040898"/>
          </a:xfrm>
        </p:spPr>
      </p:pic>
    </p:spTree>
    <p:extLst>
      <p:ext uri="{BB962C8B-B14F-4D97-AF65-F5344CB8AC3E}">
        <p14:creationId xmlns:p14="http://schemas.microsoft.com/office/powerpoint/2010/main" val="2296450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2CAE36-5014-3FE5-5D31-6B4718F8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Chip-off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5F376-4576-0A62-078B-7A2E03017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0862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5D43F-28A2-B49D-A450-806F3245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Chip-off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5DBBAE-61D5-7E50-7126-17EA55E55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Apply flux around the eMMC on the logic board.</a:t>
            </a:r>
          </a:p>
          <a:p>
            <a:r>
              <a:rPr lang="en-GB" dirty="0"/>
              <a:t>Set the airflow at 60% on the Rework Station Hot Air Gun.</a:t>
            </a:r>
          </a:p>
          <a:p>
            <a:r>
              <a:rPr lang="en-GB" dirty="0"/>
              <a:t>Configure the temperature as follows:</a:t>
            </a:r>
          </a:p>
          <a:p>
            <a:pPr lvl="1"/>
            <a:r>
              <a:rPr lang="en-GB" dirty="0">
                <a:effectLst/>
              </a:rPr>
              <a:t>170°C for the first minute</a:t>
            </a:r>
          </a:p>
          <a:p>
            <a:pPr lvl="1"/>
            <a:r>
              <a:rPr lang="en-GB" dirty="0">
                <a:effectLst/>
              </a:rPr>
              <a:t>270°C for the second minute</a:t>
            </a:r>
          </a:p>
          <a:p>
            <a:pPr lvl="1"/>
            <a:r>
              <a:rPr lang="en-GB" dirty="0">
                <a:effectLst/>
              </a:rPr>
              <a:t>350°C for the third minute</a:t>
            </a:r>
          </a:p>
          <a:p>
            <a:pPr lvl="1"/>
            <a:r>
              <a:rPr lang="en-GB" dirty="0">
                <a:effectLst/>
              </a:rPr>
              <a:t>400°C for the fourth minute</a:t>
            </a:r>
          </a:p>
          <a:p>
            <a:r>
              <a:rPr lang="en-GB" dirty="0"/>
              <a:t>Continuously move the hot air gun nozzle over the eMMC while gently prying it off.</a:t>
            </a:r>
          </a:p>
          <a:p>
            <a:r>
              <a:rPr lang="en-GB" dirty="0"/>
              <a:t>The eMMC should detach smoothly by the end of the fourth minute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5114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53A8-7217-5928-30E9-18B28ADC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Chip-off</a:t>
            </a:r>
          </a:p>
        </p:txBody>
      </p:sp>
      <p:pic>
        <p:nvPicPr>
          <p:cNvPr id="6" name="Content Placeholder 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A0B2261B-D3E7-321A-96E3-4FB7330CCA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0380" y="2367477"/>
            <a:ext cx="4352925" cy="3264693"/>
          </a:xfr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E78EC66-802C-93FD-04E6-53D54C52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8106" y="2367562"/>
            <a:ext cx="4353600" cy="326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48019A-12C9-3FDA-BAF5-158D45D77FA2}"/>
              </a:ext>
            </a:extLst>
          </p:cNvPr>
          <p:cNvSpPr txBox="1"/>
          <p:nvPr/>
        </p:nvSpPr>
        <p:spPr>
          <a:xfrm>
            <a:off x="1432305" y="1385047"/>
            <a:ext cx="326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K" sz="2000" b="1" dirty="0"/>
              <a:t>Circuit board before chip-off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2BB8D-49D4-08C1-9F3B-18B1EC8756A4}"/>
              </a:ext>
            </a:extLst>
          </p:cNvPr>
          <p:cNvSpPr txBox="1"/>
          <p:nvPr/>
        </p:nvSpPr>
        <p:spPr>
          <a:xfrm>
            <a:off x="7494496" y="1385047"/>
            <a:ext cx="326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K" sz="2000" b="1" dirty="0"/>
              <a:t>Circuit board after chip-off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675BC9-01E8-16A2-40CA-2F8F70FE7AA8}"/>
              </a:ext>
            </a:extLst>
          </p:cNvPr>
          <p:cNvSpPr/>
          <p:nvPr/>
        </p:nvSpPr>
        <p:spPr>
          <a:xfrm>
            <a:off x="8219165" y="2466858"/>
            <a:ext cx="1815353" cy="1532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FD571-09B7-CC52-7646-F37B2C51C2D2}"/>
              </a:ext>
            </a:extLst>
          </p:cNvPr>
          <p:cNvSpPr txBox="1"/>
          <p:nvPr/>
        </p:nvSpPr>
        <p:spPr>
          <a:xfrm>
            <a:off x="7493990" y="1824037"/>
            <a:ext cx="326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K" sz="2400" b="1" dirty="0">
                <a:solidFill>
                  <a:srgbClr val="FF0000"/>
                </a:solidFill>
              </a:rPr>
              <a:t>eMMC removed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CE9C17-9A7F-2673-595A-88CB86628320}"/>
              </a:ext>
            </a:extLst>
          </p:cNvPr>
          <p:cNvCxnSpPr>
            <a:cxnSpLocks/>
          </p:cNvCxnSpPr>
          <p:nvPr/>
        </p:nvCxnSpPr>
        <p:spPr>
          <a:xfrm>
            <a:off x="8819385" y="2190901"/>
            <a:ext cx="405297" cy="2759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328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53A8-7217-5928-30E9-18B28ADC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Clean eMMC after chip-off</a:t>
            </a:r>
          </a:p>
        </p:txBody>
      </p:sp>
      <p:pic>
        <p:nvPicPr>
          <p:cNvPr id="8" name="Picture 7" descr="A black square with silver dots&#10;&#10;Description automatically generated">
            <a:extLst>
              <a:ext uri="{FF2B5EF4-FFF2-40B4-BE49-F238E27FC236}">
                <a16:creationId xmlns:a16="http://schemas.microsoft.com/office/drawing/2014/main" id="{E0952FD6-1FBB-1BD6-7F3D-518E638CC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60095" y="2367562"/>
            <a:ext cx="4353600" cy="3265200"/>
          </a:xfrm>
          <a:prstGeom prst="rect">
            <a:avLst/>
          </a:prstGeom>
        </p:spPr>
      </p:pic>
      <p:pic>
        <p:nvPicPr>
          <p:cNvPr id="13" name="Picture 12" descr="A black square with silver studs&#10;&#10;Description automatically generated">
            <a:extLst>
              <a:ext uri="{FF2B5EF4-FFF2-40B4-BE49-F238E27FC236}">
                <a16:creationId xmlns:a16="http://schemas.microsoft.com/office/drawing/2014/main" id="{23E73738-76B9-CA69-6BFF-29EDE3C6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8306" y="2367562"/>
            <a:ext cx="4353600" cy="32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28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2CAE36-5014-3FE5-5D31-6B4718F8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Image Acquisition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5F376-4576-0A62-078B-7A2E03017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4733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53A8-7217-5928-30E9-18B28ADC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Place eMMC in Easy JTAG socket - d&amp;</a:t>
            </a:r>
            <a:r>
              <a:rPr lang="en-PK" dirty="0"/>
              <a:t>ot on </a:t>
            </a:r>
            <a:r>
              <a:rPr lang="en-GB" dirty="0"/>
              <a:t>eMMC </a:t>
            </a:r>
            <a:r>
              <a:rPr lang="en-PK" dirty="0"/>
              <a:t>&amp; </a:t>
            </a:r>
            <a:r>
              <a:rPr lang="en-GB" dirty="0"/>
              <a:t>the </a:t>
            </a:r>
            <a:r>
              <a:rPr lang="en-US" dirty="0"/>
              <a:t>triangle</a:t>
            </a:r>
            <a:r>
              <a:rPr lang="en-PK" dirty="0"/>
              <a:t> on </a:t>
            </a:r>
            <a:r>
              <a:rPr lang="en-US" dirty="0"/>
              <a:t>socket should align</a:t>
            </a:r>
            <a:endParaRPr lang="en-PK" dirty="0"/>
          </a:p>
        </p:txBody>
      </p:sp>
      <p:pic>
        <p:nvPicPr>
          <p:cNvPr id="6" name="Picture 5" descr="A black square object with writing on it&#10;&#10;Description automatically generated">
            <a:extLst>
              <a:ext uri="{FF2B5EF4-FFF2-40B4-BE49-F238E27FC236}">
                <a16:creationId xmlns:a16="http://schemas.microsoft.com/office/drawing/2014/main" id="{DD7630DF-0EB8-5071-7925-5DC6628CB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00" y="2367562"/>
            <a:ext cx="4353600" cy="3265200"/>
          </a:xfrm>
          <a:prstGeom prst="rect">
            <a:avLst/>
          </a:prstGeom>
        </p:spPr>
      </p:pic>
      <p:pic>
        <p:nvPicPr>
          <p:cNvPr id="9" name="Picture 8" descr="A black square with silver dots&#10;&#10;Description automatically generated">
            <a:extLst>
              <a:ext uri="{FF2B5EF4-FFF2-40B4-BE49-F238E27FC236}">
                <a16:creationId xmlns:a16="http://schemas.microsoft.com/office/drawing/2014/main" id="{02AD6410-1190-86C6-3A45-382DBAE73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200" y="2367561"/>
            <a:ext cx="4353600" cy="3265200"/>
          </a:xfrm>
          <a:prstGeom prst="rect">
            <a:avLst/>
          </a:prstGeom>
        </p:spPr>
      </p:pic>
      <p:pic>
        <p:nvPicPr>
          <p:cNvPr id="11" name="Picture 10" descr="A black rectangular object with a hole&#10;&#10;Description automatically generated">
            <a:extLst>
              <a:ext uri="{FF2B5EF4-FFF2-40B4-BE49-F238E27FC236}">
                <a16:creationId xmlns:a16="http://schemas.microsoft.com/office/drawing/2014/main" id="{4FD6DE45-F727-67DF-1B22-1027313BC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4399" y="2367561"/>
            <a:ext cx="4353600" cy="3265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3964C7-6FA2-371E-B7C1-050BBDDEB291}"/>
              </a:ext>
            </a:extLst>
          </p:cNvPr>
          <p:cNvSpPr/>
          <p:nvPr/>
        </p:nvSpPr>
        <p:spPr>
          <a:xfrm>
            <a:off x="8350624" y="2460812"/>
            <a:ext cx="968188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965E89-434C-1BE3-461E-0E0F3D8AFD3C}"/>
              </a:ext>
            </a:extLst>
          </p:cNvPr>
          <p:cNvCxnSpPr>
            <a:cxnSpLocks/>
          </p:cNvCxnSpPr>
          <p:nvPr/>
        </p:nvCxnSpPr>
        <p:spPr>
          <a:xfrm>
            <a:off x="8740588" y="2743200"/>
            <a:ext cx="242048" cy="37651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951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3757AB-7038-3C56-40AC-E77C390E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Check eMMC in Easy JTAG Plus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B9F1E8-2ED7-6055-7CD9-03ACAD93A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24" y="1825625"/>
            <a:ext cx="8160751" cy="4351338"/>
          </a:xfrm>
        </p:spPr>
      </p:pic>
    </p:spTree>
    <p:extLst>
      <p:ext uri="{BB962C8B-B14F-4D97-AF65-F5344CB8AC3E}">
        <p14:creationId xmlns:p14="http://schemas.microsoft.com/office/powerpoint/2010/main" val="2037598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3757AB-7038-3C56-40AC-E77C390E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Read eMMC in Easy JTAG Plus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BF527EA-73F7-4FBF-43C1-28591C329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38" y="1825625"/>
            <a:ext cx="8175724" cy="4351338"/>
          </a:xfrm>
        </p:spPr>
      </p:pic>
    </p:spTree>
    <p:extLst>
      <p:ext uri="{BB962C8B-B14F-4D97-AF65-F5344CB8AC3E}">
        <p14:creationId xmlns:p14="http://schemas.microsoft.com/office/powerpoint/2010/main" val="129369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2CAE36-5014-3FE5-5D31-6B4718F8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Teardown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5F376-4576-0A62-078B-7A2E03017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76367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3757AB-7038-3C56-40AC-E77C390E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Reading complete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E1DF14-1899-383F-2E77-3C61ADE33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69" y="1825625"/>
            <a:ext cx="8274262" cy="4351338"/>
          </a:xfrm>
        </p:spPr>
      </p:pic>
    </p:spTree>
    <p:extLst>
      <p:ext uri="{BB962C8B-B14F-4D97-AF65-F5344CB8AC3E}">
        <p14:creationId xmlns:p14="http://schemas.microsoft.com/office/powerpoint/2010/main" val="125861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6E0F6F-443F-3353-3584-F5CFAA5D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Teardown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D2624-C9C2-AA95-E101-92D7D73CD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The eMMC is the internal local storage.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It is housed in the </a:t>
            </a:r>
            <a:r>
              <a:rPr lang="en-GB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Eufy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Hub called </a:t>
            </a:r>
            <a:r>
              <a:rPr lang="en-GB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HomeBase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2.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To locate the eMMC, we need to disassemble the </a:t>
            </a:r>
            <a:r>
              <a:rPr lang="en-GB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Eufy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HomeBase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2.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Begin by removing the screws on the bottom of the </a:t>
            </a:r>
            <a:r>
              <a:rPr lang="en-GB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HomeBase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2.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Carefully separate the casing to reveal the internal components.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Locate the main circuit board within the </a:t>
            </a:r>
            <a:r>
              <a:rPr lang="en-GB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HomeBase</a:t>
            </a: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2.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The eMMC chip is typically mounted on the main circuit board.</a:t>
            </a:r>
          </a:p>
          <a:p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4502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7A7572-ED19-F372-CAA7-82F1ACE1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Remove back cover, then remove screws to detach circuit board from case</a:t>
            </a:r>
            <a:endParaRPr lang="en-PK" dirty="0"/>
          </a:p>
        </p:txBody>
      </p:sp>
      <p:pic>
        <p:nvPicPr>
          <p:cNvPr id="10" name="Content Placeholder 9" descr="A black and white object with a round lens&#10;&#10;Description automatically generated">
            <a:extLst>
              <a:ext uri="{FF2B5EF4-FFF2-40B4-BE49-F238E27FC236}">
                <a16:creationId xmlns:a16="http://schemas.microsoft.com/office/drawing/2014/main" id="{E7A29EF7-2D37-0977-C223-C00085191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20673" y="2369065"/>
            <a:ext cx="4352925" cy="3264693"/>
          </a:xfrm>
        </p:spPr>
      </p:pic>
      <p:pic>
        <p:nvPicPr>
          <p:cNvPr id="12" name="Picture 11" descr="A white box with a round lens on a blue surface&#10;&#10;Description automatically generated">
            <a:extLst>
              <a:ext uri="{FF2B5EF4-FFF2-40B4-BE49-F238E27FC236}">
                <a16:creationId xmlns:a16="http://schemas.microsoft.com/office/drawing/2014/main" id="{B204D9F2-BE40-9C72-99EB-1F75A1A8E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7177" y="2369149"/>
            <a:ext cx="4353600" cy="3265200"/>
          </a:xfrm>
          <a:prstGeom prst="rect">
            <a:avLst/>
          </a:prstGeom>
        </p:spPr>
      </p:pic>
      <p:pic>
        <p:nvPicPr>
          <p:cNvPr id="13" name="Content Placeholder 4" descr="A white device with a round speaker&#10;&#10;Description automatically generated">
            <a:extLst>
              <a:ext uri="{FF2B5EF4-FFF2-40B4-BE49-F238E27FC236}">
                <a16:creationId xmlns:a16="http://schemas.microsoft.com/office/drawing/2014/main" id="{B739997B-ECAD-088B-19AB-5CA7C135D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84" y="2369065"/>
            <a:ext cx="4352925" cy="32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3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80E8-8FD8-795F-D210-EF51E1B4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Pull circuit board out from case</a:t>
            </a:r>
          </a:p>
        </p:txBody>
      </p:sp>
      <p:pic>
        <p:nvPicPr>
          <p:cNvPr id="5" name="Content Placeholder 4" descr="A white box with a metal object on top&#10;&#10;Description automatically generated with medium confidence">
            <a:extLst>
              <a:ext uri="{FF2B5EF4-FFF2-40B4-BE49-F238E27FC236}">
                <a16:creationId xmlns:a16="http://schemas.microsoft.com/office/drawing/2014/main" id="{DB429E5F-9B9D-29A8-D2B1-6AD2467DD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84" y="2234804"/>
            <a:ext cx="4352925" cy="3264693"/>
          </a:xfrm>
        </p:spPr>
      </p:pic>
      <p:pic>
        <p:nvPicPr>
          <p:cNvPr id="7" name="Picture 6" descr="A white object next to a black object&#10;&#10;Description automatically generated">
            <a:extLst>
              <a:ext uri="{FF2B5EF4-FFF2-40B4-BE49-F238E27FC236}">
                <a16:creationId xmlns:a16="http://schemas.microsoft.com/office/drawing/2014/main" id="{F3B8E8AD-D9B8-B556-665C-F6346EA2E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8947" y="2234551"/>
            <a:ext cx="4353600" cy="3265200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B75F5121-F687-6CA5-80C3-1AC85D72E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3894" y="2234551"/>
            <a:ext cx="4353600" cy="326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66242D-51CA-A251-9FDC-4A5BA4F7C1F4}"/>
              </a:ext>
            </a:extLst>
          </p:cNvPr>
          <p:cNvSpPr txBox="1"/>
          <p:nvPr/>
        </p:nvSpPr>
        <p:spPr>
          <a:xfrm>
            <a:off x="945271" y="3864430"/>
            <a:ext cx="912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K" sz="2400" b="1" dirty="0">
                <a:solidFill>
                  <a:schemeClr val="accent4"/>
                </a:solidFill>
              </a:rPr>
              <a:t>Heat sink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773F04-0F82-932C-F05A-9727A58FF21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401285" y="4695427"/>
            <a:ext cx="798912" cy="19930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02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4DD7A-9471-CB8D-581C-D7AF3FEC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Remove screws to detach the heat sink</a:t>
            </a:r>
          </a:p>
        </p:txBody>
      </p:sp>
      <p:pic>
        <p:nvPicPr>
          <p:cNvPr id="14" name="Content Placeholder 13" descr="A close up of a device&#10;&#10;Description automatically generated">
            <a:extLst>
              <a:ext uri="{FF2B5EF4-FFF2-40B4-BE49-F238E27FC236}">
                <a16:creationId xmlns:a16="http://schemas.microsoft.com/office/drawing/2014/main" id="{FFA828CB-41C1-6D2E-DD36-3201C1494B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84" y="2234804"/>
            <a:ext cx="4352925" cy="3264693"/>
          </a:xfrm>
        </p:spPr>
      </p:pic>
      <p:pic>
        <p:nvPicPr>
          <p:cNvPr id="18" name="Picture 17" descr="A close up of a computer&#10;&#10;Description automatically generated">
            <a:extLst>
              <a:ext uri="{FF2B5EF4-FFF2-40B4-BE49-F238E27FC236}">
                <a16:creationId xmlns:a16="http://schemas.microsoft.com/office/drawing/2014/main" id="{E2773BD6-3131-6141-A5DB-76AA21A3B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8947" y="2234551"/>
            <a:ext cx="4353600" cy="3265200"/>
          </a:xfrm>
          <a:prstGeom prst="rect">
            <a:avLst/>
          </a:prstGeom>
        </p:spPr>
      </p:pic>
      <p:pic>
        <p:nvPicPr>
          <p:cNvPr id="22" name="Picture 21" descr="A black electronic device with many small parts&#10;&#10;Description automatically generated with medium confidence">
            <a:extLst>
              <a:ext uri="{FF2B5EF4-FFF2-40B4-BE49-F238E27FC236}">
                <a16:creationId xmlns:a16="http://schemas.microsoft.com/office/drawing/2014/main" id="{F5DC64FE-EEB5-4E53-66C7-E8E1E3CCD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4400" y="2234213"/>
            <a:ext cx="4353600" cy="32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4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AFE8-CF46-506C-07CA-A800B0BF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Remove screws to detach the board from base</a:t>
            </a:r>
          </a:p>
        </p:txBody>
      </p:sp>
      <p:pic>
        <p:nvPicPr>
          <p:cNvPr id="6" name="Content Placeholder 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C348EFDE-88B5-AD6E-EFCD-3704BB5EF5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84" y="2369741"/>
            <a:ext cx="4352925" cy="3264693"/>
          </a:xfrm>
        </p:spPr>
      </p:pic>
      <p:pic>
        <p:nvPicPr>
          <p:cNvPr id="12" name="Content Placeholder 11" descr="A black device with a white tape&#10;&#10;Description automatically generated">
            <a:extLst>
              <a:ext uri="{FF2B5EF4-FFF2-40B4-BE49-F238E27FC236}">
                <a16:creationId xmlns:a16="http://schemas.microsoft.com/office/drawing/2014/main" id="{82053712-A5DB-5EDA-CF70-01C8CC7293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7" y="2369741"/>
            <a:ext cx="4352925" cy="3264693"/>
          </a:xfrm>
        </p:spPr>
      </p:pic>
      <p:pic>
        <p:nvPicPr>
          <p:cNvPr id="18" name="Picture 17" descr="A black and silver device with wires&#10;&#10;Description automatically generated with medium confidence">
            <a:extLst>
              <a:ext uri="{FF2B5EF4-FFF2-40B4-BE49-F238E27FC236}">
                <a16:creationId xmlns:a16="http://schemas.microsoft.com/office/drawing/2014/main" id="{A0DE6501-2315-C626-621F-C4A422FA5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4400" y="2369150"/>
            <a:ext cx="4353600" cy="32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95FE-337E-5D38-8858-E14E40F7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Detach wired connections</a:t>
            </a:r>
          </a:p>
        </p:txBody>
      </p:sp>
      <p:pic>
        <p:nvPicPr>
          <p:cNvPr id="10" name="Content Placeholder 9" descr="A close-up of a device&#10;&#10;Description automatically generated">
            <a:extLst>
              <a:ext uri="{FF2B5EF4-FFF2-40B4-BE49-F238E27FC236}">
                <a16:creationId xmlns:a16="http://schemas.microsoft.com/office/drawing/2014/main" id="{45D66701-95AA-5990-C128-44466D388E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84" y="2368154"/>
            <a:ext cx="4352925" cy="3264693"/>
          </a:xfrm>
        </p:spPr>
      </p:pic>
      <p:pic>
        <p:nvPicPr>
          <p:cNvPr id="20" name="Content Placeholder 19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F4C32AB-2D1D-B480-C68D-6F43CF2F09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7" y="2368153"/>
            <a:ext cx="4352925" cy="3264693"/>
          </a:xfrm>
        </p:spPr>
      </p:pic>
      <p:pic>
        <p:nvPicPr>
          <p:cNvPr id="22" name="Picture 2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34D2A60-7E6D-ED42-3075-83324087D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4400" y="2367562"/>
            <a:ext cx="4353600" cy="326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F5FA2-E3EF-EDD1-509B-774C89E5EC55}"/>
              </a:ext>
            </a:extLst>
          </p:cNvPr>
          <p:cNvSpPr txBox="1"/>
          <p:nvPr/>
        </p:nvSpPr>
        <p:spPr>
          <a:xfrm>
            <a:off x="8088600" y="1823362"/>
            <a:ext cx="102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K" sz="2400" b="1" dirty="0">
                <a:solidFill>
                  <a:schemeClr val="accent4"/>
                </a:solidFill>
              </a:rPr>
              <a:t>Circuit board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0F11B8-5923-EC34-A635-512C7730D061}"/>
              </a:ext>
            </a:extLst>
          </p:cNvPr>
          <p:cNvCxnSpPr>
            <a:cxnSpLocks/>
          </p:cNvCxnSpPr>
          <p:nvPr/>
        </p:nvCxnSpPr>
        <p:spPr>
          <a:xfrm>
            <a:off x="9117106" y="2238860"/>
            <a:ext cx="479548" cy="5481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51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7191-1DFE-087E-27CC-A2AD522A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Board housing eMMC </a:t>
            </a:r>
          </a:p>
        </p:txBody>
      </p:sp>
      <p:pic>
        <p:nvPicPr>
          <p:cNvPr id="6" name="Content Placeholder 5" descr="A black and white electronic device&#10;&#10;Description automatically generated">
            <a:extLst>
              <a:ext uri="{FF2B5EF4-FFF2-40B4-BE49-F238E27FC236}">
                <a16:creationId xmlns:a16="http://schemas.microsoft.com/office/drawing/2014/main" id="{B5A67182-3766-7EB4-AA72-1B6983C087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84" y="2368154"/>
            <a:ext cx="4352925" cy="3264693"/>
          </a:xfrm>
        </p:spPr>
      </p:pic>
      <p:pic>
        <p:nvPicPr>
          <p:cNvPr id="8" name="Content Placeholder 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F59697F-179C-61A2-9770-B92243D7B6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284" y="2368154"/>
            <a:ext cx="4352925" cy="3264693"/>
          </a:xfrm>
        </p:spPr>
      </p:pic>
      <p:pic>
        <p:nvPicPr>
          <p:cNvPr id="10" name="Picture 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F46A982-6343-677F-3655-19BAB07C5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4400" y="2368237"/>
            <a:ext cx="4353600" cy="3265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EF55B-B51F-9DE8-49D6-F06237AAA214}"/>
              </a:ext>
            </a:extLst>
          </p:cNvPr>
          <p:cNvSpPr/>
          <p:nvPr/>
        </p:nvSpPr>
        <p:spPr>
          <a:xfrm>
            <a:off x="8646459" y="3429000"/>
            <a:ext cx="1815353" cy="15329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11C73-DE06-7338-BE05-3BBC138D1DF6}"/>
              </a:ext>
            </a:extLst>
          </p:cNvPr>
          <p:cNvSpPr txBox="1"/>
          <p:nvPr/>
        </p:nvSpPr>
        <p:spPr>
          <a:xfrm>
            <a:off x="8088598" y="1824037"/>
            <a:ext cx="113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K" sz="2400" b="1" dirty="0">
                <a:solidFill>
                  <a:schemeClr val="accent4"/>
                </a:solidFill>
              </a:rPr>
              <a:t>eMMC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E3F3FB-0E16-11F6-94B1-CB83609DBBE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656640" y="2285702"/>
            <a:ext cx="810089" cy="10666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1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15920</TotalTime>
  <Words>318</Words>
  <Application>Microsoft Macintosh PowerPoint</Application>
  <PresentationFormat>Widescreen</PresentationFormat>
  <Paragraphs>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Forensic Investigation  of  Eufy Video Doorbell</vt:lpstr>
      <vt:lpstr>Teardown</vt:lpstr>
      <vt:lpstr>Teardown Process</vt:lpstr>
      <vt:lpstr>Remove back cover, then remove screws to detach circuit board from case</vt:lpstr>
      <vt:lpstr>Pull circuit board out from case</vt:lpstr>
      <vt:lpstr>Remove screws to detach the heat sink</vt:lpstr>
      <vt:lpstr>Remove screws to detach the board from base</vt:lpstr>
      <vt:lpstr>Detach wired connections</vt:lpstr>
      <vt:lpstr>Board housing eMMC </vt:lpstr>
      <vt:lpstr>eMMC Chip Specification </vt:lpstr>
      <vt:lpstr>Teardown Complete</vt:lpstr>
      <vt:lpstr>Chip-off</vt:lpstr>
      <vt:lpstr>Chip-off Process</vt:lpstr>
      <vt:lpstr>Chip-off</vt:lpstr>
      <vt:lpstr>Clean eMMC after chip-off</vt:lpstr>
      <vt:lpstr>Image Acquisition</vt:lpstr>
      <vt:lpstr>Place eMMC in Easy JTAG socket - d&amp;ot on eMMC &amp; the triangle on socket should align</vt:lpstr>
      <vt:lpstr>Check eMMC in Easy JTAG Plus</vt:lpstr>
      <vt:lpstr>Read eMMC in Easy JTAG Plus</vt:lpstr>
      <vt:lpstr>Reading complete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sarfraz nawaz</cp:lastModifiedBy>
  <cp:revision>480</cp:revision>
  <dcterms:created xsi:type="dcterms:W3CDTF">2021-01-18T02:02:41Z</dcterms:created>
  <dcterms:modified xsi:type="dcterms:W3CDTF">2024-05-23T01:16:56Z</dcterms:modified>
</cp:coreProperties>
</file>